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embeddings/oleObject5.bin" ContentType="application/vnd.openxmlformats-officedocument.oleObject"/>
  <Override PartName="/ppt/embeddings/oleObject6.bin" ContentType="application/vnd.openxmlformats-officedocument.oleObject"/>
  <Override PartName="/ppt/embeddings/oleObject7.bin" ContentType="application/vnd.openxmlformats-officedocument.oleObject"/>
  <Override PartName="/ppt/embeddings/oleObject8.bin" ContentType="application/vnd.openxmlformats-officedocument.oleObject"/>
  <Override PartName="/ppt/embeddings/oleObject9.bin" ContentType="application/vnd.openxmlformats-officedocument.oleObject"/>
  <Override PartName="/ppt/embeddings/oleObject10.bin" ContentType="application/vnd.openxmlformats-officedocument.oleObject"/>
  <Override PartName="/ppt/embeddings/oleObject11.bin" ContentType="application/vnd.openxmlformats-officedocument.oleObject"/>
  <Override PartName="/ppt/embeddings/oleObject12.bin" ContentType="application/vnd.openxmlformats-officedocument.oleObject"/>
  <Override PartName="/ppt/embeddings/oleObject13.bin" ContentType="application/vnd.openxmlformats-officedocument.oleObject"/>
  <Override PartName="/ppt/embeddings/oleObject14.bin" ContentType="application/vnd.openxmlformats-officedocument.oleObject"/>
  <Override PartName="/ppt/embeddings/oleObject15.bin" ContentType="application/vnd.openxmlformats-officedocument.oleObject"/>
  <Override PartName="/ppt/embeddings/oleObject16.bin" ContentType="application/vnd.openxmlformats-officedocument.oleObject"/>
  <Override PartName="/ppt/embeddings/oleObject17.bin" ContentType="application/vnd.openxmlformats-officedocument.oleObject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99" r:id="rId2"/>
    <p:sldId id="289" r:id="rId3"/>
    <p:sldId id="291" r:id="rId4"/>
    <p:sldId id="296" r:id="rId5"/>
    <p:sldId id="312" r:id="rId6"/>
    <p:sldId id="303" r:id="rId7"/>
    <p:sldId id="305" r:id="rId8"/>
    <p:sldId id="313" r:id="rId9"/>
    <p:sldId id="307" r:id="rId10"/>
    <p:sldId id="314" r:id="rId11"/>
    <p:sldId id="309" r:id="rId12"/>
    <p:sldId id="308" r:id="rId13"/>
    <p:sldId id="297" r:id="rId14"/>
    <p:sldId id="316" r:id="rId15"/>
    <p:sldId id="304" r:id="rId16"/>
    <p:sldId id="311" r:id="rId17"/>
    <p:sldId id="306" r:id="rId18"/>
    <p:sldId id="302" r:id="rId19"/>
    <p:sldId id="285" r:id="rId20"/>
    <p:sldId id="298" r:id="rId21"/>
    <p:sldId id="292" r:id="rId22"/>
    <p:sldId id="315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>
    <p:restoredLeft sz="15620"/>
    <p:restoredTop sz="94660"/>
  </p:normalViewPr>
  <p:slideViewPr>
    <p:cSldViewPr snapToGrid="0" snapToObjects="1">
      <p:cViewPr varScale="1">
        <p:scale>
          <a:sx n="105" d="100"/>
          <a:sy n="105" d="100"/>
        </p:scale>
        <p:origin x="-1064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notesMaster" Target="notesMasters/notesMaster1.xml"/><Relationship Id="rId25" Type="http://schemas.openxmlformats.org/officeDocument/2006/relationships/handoutMaster" Target="handoutMasters/handoutMaster1.xml"/><Relationship Id="rId26" Type="http://schemas.openxmlformats.org/officeDocument/2006/relationships/printerSettings" Target="printerSettings/printerSettings1.bin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Relationship Id="rId2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Relationship Id="rId2" Type="http://schemas.openxmlformats.org/officeDocument/2006/relationships/image" Target="../media/image4.emf"/><Relationship Id="rId3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4" Type="http://schemas.openxmlformats.org/officeDocument/2006/relationships/image" Target="../media/image5.emf"/><Relationship Id="rId1" Type="http://schemas.openxmlformats.org/officeDocument/2006/relationships/image" Target="../media/image6.emf"/><Relationship Id="rId2" Type="http://schemas.openxmlformats.org/officeDocument/2006/relationships/image" Target="../media/image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Relationship Id="rId2" Type="http://schemas.openxmlformats.org/officeDocument/2006/relationships/image" Target="../media/image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Relationship Id="rId2" Type="http://schemas.openxmlformats.org/officeDocument/2006/relationships/image" Target="../media/image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B61625-3041-F942-B3E8-0DB8F749A79D}" type="datetime1">
              <a:rPr lang="en-US" smtClean="0"/>
              <a:t>9/15/16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Xiaoxuan Chu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8FA26B-EFB0-264F-A549-97E1FD7F4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6016508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C0DE0F-0C5E-5D41-818A-1AAACD3B4A75}" type="datetime1">
              <a:rPr lang="en-US" smtClean="0"/>
              <a:t>9/15/16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Xiaoxuan Chu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BBCBC-8F72-ED4D-B285-5113FD4762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81604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Xiaoxuan Chu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7BBCBC-8F72-ED4D-B285-5113FD47620B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8804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8B137-7B62-384E-9484-78354A4A9134}" type="datetime1">
              <a:rPr lang="en-US" smtClean="0"/>
              <a:t>9/15/16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RHIC/AGS Users' Meeting, June 2016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AF820-57B5-A447-9315-F55865C223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387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C7A27-FFAA-3D4C-8DA5-B019E6EB7488}" type="datetime1">
              <a:rPr lang="en-US" smtClean="0"/>
              <a:t>9/15/16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RHIC/AGS Users' Meeting, June 2016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AF820-57B5-A447-9315-F55865C223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785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E2E89-0319-8141-AA32-82C5851B8D74}" type="datetime1">
              <a:rPr lang="en-US" smtClean="0"/>
              <a:t>9/15/16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RHIC/AGS Users' Meeting, June 2016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AF820-57B5-A447-9315-F55865C223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8601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030D9-0727-7D40-9968-EB6F7BDF71EA}" type="datetime1">
              <a:rPr lang="en-US" smtClean="0"/>
              <a:t>9/15/16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RHIC/AGS Users' Meeting, June 2016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AF820-57B5-A447-9315-F55865C223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08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984D9-7084-9140-B753-5E37FFEEC05C}" type="datetime1">
              <a:rPr lang="en-US" smtClean="0"/>
              <a:t>9/15/16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RHIC/AGS Users' Meeting, June 2016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AF820-57B5-A447-9315-F55865C223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899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398E5-F037-8948-9732-BE4FBC1121E8}" type="datetime1">
              <a:rPr lang="en-US" smtClean="0"/>
              <a:t>9/15/16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RHIC/AGS Users' Meeting, June 2016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AF820-57B5-A447-9315-F55865C223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87081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1EC80-0300-334E-9FF2-1A9DBEF68723}" type="datetime1">
              <a:rPr lang="en-US" smtClean="0"/>
              <a:t>9/15/16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RHIC/AGS Users' Meeting, June 2016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AF820-57B5-A447-9315-F55865C223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733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82649-D11B-1C48-A917-32EDF9281492}" type="datetime1">
              <a:rPr lang="en-US" smtClean="0"/>
              <a:t>9/15/16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RHIC/AGS Users' Meeting, June 2016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AF820-57B5-A447-9315-F55865C223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7702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EC098-C221-534C-9116-18EC892236E5}" type="datetime1">
              <a:rPr lang="en-US" smtClean="0"/>
              <a:t>9/15/16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RHIC/AGS Users' Meeting, June 2016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AF820-57B5-A447-9315-F55865C223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022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70DC5-72AF-004B-AC0C-CAD7578CFF94}" type="datetime1">
              <a:rPr lang="en-US" smtClean="0"/>
              <a:t>9/15/16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RHIC/AGS Users' Meeting, June 2016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AF820-57B5-A447-9315-F55865C223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921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4E8B1-89D0-1248-AE22-71F4660AE77D}" type="datetime1">
              <a:rPr lang="en-US" smtClean="0"/>
              <a:t>9/15/16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RHIC/AGS Users' Meeting, June 2016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AF820-57B5-A447-9315-F55865C223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577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2E3601-499B-A94C-BEB1-E87A4669D371}" type="datetime1">
              <a:rPr lang="en-US" smtClean="0"/>
              <a:t>9/15/16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RHIC/AGS Users' Meeting, June 2016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BAF820-57B5-A447-9315-F55865C223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191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4" Type="http://schemas.openxmlformats.org/officeDocument/2006/relationships/image" Target="../media/image16.emf"/><Relationship Id="rId5" Type="http://schemas.openxmlformats.org/officeDocument/2006/relationships/image" Target="../media/image18.emf"/><Relationship Id="rId1" Type="http://schemas.openxmlformats.org/officeDocument/2006/relationships/vmlDrawing" Target="../drawings/vmlDrawing9.vml"/><Relationship Id="rId2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4" Type="http://schemas.openxmlformats.org/officeDocument/2006/relationships/image" Target="../media/image24.emf"/><Relationship Id="rId5" Type="http://schemas.openxmlformats.org/officeDocument/2006/relationships/image" Target="../media/image25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4" Type="http://schemas.openxmlformats.org/officeDocument/2006/relationships/image" Target="../media/image28.emf"/><Relationship Id="rId5" Type="http://schemas.openxmlformats.org/officeDocument/2006/relationships/image" Target="../media/image29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4" Type="http://schemas.openxmlformats.org/officeDocument/2006/relationships/image" Target="../media/image32.emf"/><Relationship Id="rId5" Type="http://schemas.openxmlformats.org/officeDocument/2006/relationships/image" Target="../media/image33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4" Type="http://schemas.openxmlformats.org/officeDocument/2006/relationships/image" Target="../media/image36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1.emf"/><Relationship Id="rId5" Type="http://schemas.openxmlformats.org/officeDocument/2006/relationships/oleObject" Target="../embeddings/oleObject2.bin"/><Relationship Id="rId6" Type="http://schemas.openxmlformats.org/officeDocument/2006/relationships/image" Target="../media/image2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4" Type="http://schemas.openxmlformats.org/officeDocument/2006/relationships/image" Target="../media/image3.emf"/><Relationship Id="rId5" Type="http://schemas.openxmlformats.org/officeDocument/2006/relationships/oleObject" Target="../embeddings/oleObject4.bin"/><Relationship Id="rId6" Type="http://schemas.openxmlformats.org/officeDocument/2006/relationships/image" Target="../media/image4.emf"/><Relationship Id="rId7" Type="http://schemas.openxmlformats.org/officeDocument/2006/relationships/oleObject" Target="../embeddings/oleObject5.bin"/><Relationship Id="rId8" Type="http://schemas.openxmlformats.org/officeDocument/2006/relationships/image" Target="../media/image5.em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4" Type="http://schemas.openxmlformats.org/officeDocument/2006/relationships/image" Target="../media/image6.emf"/><Relationship Id="rId5" Type="http://schemas.openxmlformats.org/officeDocument/2006/relationships/image" Target="../media/image8.png"/><Relationship Id="rId6" Type="http://schemas.openxmlformats.org/officeDocument/2006/relationships/oleObject" Target="../embeddings/oleObject7.bin"/><Relationship Id="rId7" Type="http://schemas.openxmlformats.org/officeDocument/2006/relationships/image" Target="../media/image2.emf"/><Relationship Id="rId8" Type="http://schemas.openxmlformats.org/officeDocument/2006/relationships/oleObject" Target="../embeddings/oleObject8.bin"/><Relationship Id="rId9" Type="http://schemas.openxmlformats.org/officeDocument/2006/relationships/image" Target="../media/image7.emf"/><Relationship Id="rId10" Type="http://schemas.openxmlformats.org/officeDocument/2006/relationships/oleObject" Target="../embeddings/oleObject9.bin"/><Relationship Id="rId11" Type="http://schemas.openxmlformats.org/officeDocument/2006/relationships/image" Target="../media/image5.emf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4" Type="http://schemas.openxmlformats.org/officeDocument/2006/relationships/image" Target="../media/image7.emf"/><Relationship Id="rId5" Type="http://schemas.openxmlformats.org/officeDocument/2006/relationships/image" Target="../media/image9.emf"/><Relationship Id="rId6" Type="http://schemas.openxmlformats.org/officeDocument/2006/relationships/image" Target="../media/image10.emf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4" Type="http://schemas.openxmlformats.org/officeDocument/2006/relationships/image" Target="../media/image6.emf"/><Relationship Id="rId5" Type="http://schemas.openxmlformats.org/officeDocument/2006/relationships/image" Target="../media/image11.emf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4" Type="http://schemas.openxmlformats.org/officeDocument/2006/relationships/image" Target="../media/image12.emf"/><Relationship Id="rId5" Type="http://schemas.openxmlformats.org/officeDocument/2006/relationships/image" Target="../media/image13.emf"/><Relationship Id="rId6" Type="http://schemas.openxmlformats.org/officeDocument/2006/relationships/image" Target="../media/image14.emf"/><Relationship Id="rId7" Type="http://schemas.openxmlformats.org/officeDocument/2006/relationships/oleObject" Target="../embeddings/oleObject13.bin"/><Relationship Id="rId8" Type="http://schemas.openxmlformats.org/officeDocument/2006/relationships/image" Target="../media/image5.emf"/><Relationship Id="rId1" Type="http://schemas.openxmlformats.org/officeDocument/2006/relationships/vmlDrawing" Target="../drawings/vmlDrawing6.vml"/><Relationship Id="rId2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4" Type="http://schemas.openxmlformats.org/officeDocument/2006/relationships/image" Target="../media/image12.emf"/><Relationship Id="rId5" Type="http://schemas.openxmlformats.org/officeDocument/2006/relationships/image" Target="../media/image15.emf"/><Relationship Id="rId1" Type="http://schemas.openxmlformats.org/officeDocument/2006/relationships/vmlDrawing" Target="../drawings/vmlDrawing7.vml"/><Relationship Id="rId2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4" Type="http://schemas.openxmlformats.org/officeDocument/2006/relationships/image" Target="../media/image16.emf"/><Relationship Id="rId5" Type="http://schemas.openxmlformats.org/officeDocument/2006/relationships/image" Target="../media/image17.emf"/><Relationship Id="rId6" Type="http://schemas.openxmlformats.org/officeDocument/2006/relationships/oleObject" Target="../embeddings/oleObject16.bin"/><Relationship Id="rId7" Type="http://schemas.openxmlformats.org/officeDocument/2006/relationships/image" Target="../media/image5.emf"/><Relationship Id="rId1" Type="http://schemas.openxmlformats.org/officeDocument/2006/relationships/vmlDrawing" Target="../drawings/vmlDrawing8.vml"/><Relationship Id="rId2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71087" y="2288619"/>
            <a:ext cx="61106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Polarized photon structure</a:t>
            </a:r>
          </a:p>
          <a:p>
            <a:pPr algn="ctr"/>
            <a:r>
              <a:rPr lang="en-US" sz="2400" b="1" dirty="0"/>
              <a:t>9</a:t>
            </a:r>
            <a:r>
              <a:rPr lang="en-US" sz="2400" b="1" dirty="0" smtClean="0"/>
              <a:t>-</a:t>
            </a:r>
            <a:r>
              <a:rPr lang="en-US" sz="2400" b="1" dirty="0"/>
              <a:t>1</a:t>
            </a:r>
            <a:r>
              <a:rPr lang="en-US" sz="2400" b="1" dirty="0" smtClean="0"/>
              <a:t>5-2016 </a:t>
            </a:r>
          </a:p>
          <a:p>
            <a:pPr algn="ctr"/>
            <a:r>
              <a:rPr lang="en-US" sz="2400" b="1" dirty="0" smtClean="0"/>
              <a:t>Xiaoxuan Chu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5036699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2827600"/>
              </p:ext>
            </p:extLst>
          </p:nvPr>
        </p:nvGraphicFramePr>
        <p:xfrm>
          <a:off x="1313875" y="601456"/>
          <a:ext cx="1517473" cy="8410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1" name="Equation" r:id="rId3" imgW="1054100" imgH="584200" progId="Equation.DSMT4">
                  <p:embed/>
                </p:oleObj>
              </mc:Choice>
              <mc:Fallback>
                <p:oleObj name="Equation" r:id="rId3" imgW="1054100" imgH="584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13875" y="601456"/>
                        <a:ext cx="1517473" cy="8410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055001" y="601456"/>
            <a:ext cx="51395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Depending on flavor</a:t>
            </a:r>
            <a:endParaRPr lang="en-US" sz="4400" dirty="0"/>
          </a:p>
        </p:txBody>
      </p:sp>
      <p:pic>
        <p:nvPicPr>
          <p:cNvPr id="6" name="Picture 5" descr="A_proton_udsg.eps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58" y="1575454"/>
            <a:ext cx="7200900" cy="4876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313875" y="6267588"/>
            <a:ext cx="71202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Phys. Rev. Lett. 101 (2008) 72001; Phys. Rev. D 80 (2009) 034030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90310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Polarized cross section</a:t>
            </a:r>
            <a:endParaRPr lang="en-US" dirty="0"/>
          </a:p>
        </p:txBody>
      </p:sp>
      <p:pic>
        <p:nvPicPr>
          <p:cNvPr id="4" name="Picture 3" descr="pol_xsection_max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3364" y="1265692"/>
            <a:ext cx="4459689" cy="5592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4355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Asymmetry</a:t>
            </a:r>
            <a:endParaRPr lang="en-US" dirty="0"/>
          </a:p>
        </p:txBody>
      </p:sp>
      <p:pic>
        <p:nvPicPr>
          <p:cNvPr id="7" name="Picture 6" descr="A_dijet_pt_max_min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726" y="1417638"/>
            <a:ext cx="72009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1690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 up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01290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cal_t_unmatch_processID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074" y="791029"/>
            <a:ext cx="7200900" cy="4876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19048" y="1463524"/>
            <a:ext cx="1124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q</a:t>
            </a:r>
            <a:r>
              <a:rPr lang="en-US" dirty="0" err="1" smtClean="0"/>
              <a:t>q-qq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419048" y="3756781"/>
            <a:ext cx="14199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qqbar-qqbar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286276" y="1278858"/>
            <a:ext cx="16122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q</a:t>
            </a:r>
            <a:r>
              <a:rPr lang="en-US" dirty="0" err="1" smtClean="0"/>
              <a:t>g</a:t>
            </a:r>
            <a:r>
              <a:rPr lang="en-US" dirty="0" smtClean="0"/>
              <a:t>(</a:t>
            </a:r>
            <a:r>
              <a:rPr lang="en-US" dirty="0" err="1" smtClean="0"/>
              <a:t>gq</a:t>
            </a:r>
            <a:r>
              <a:rPr lang="en-US" dirty="0" smtClean="0"/>
              <a:t>)-</a:t>
            </a:r>
            <a:r>
              <a:rPr lang="en-US" dirty="0" err="1" smtClean="0"/>
              <a:t>qg</a:t>
            </a:r>
            <a:r>
              <a:rPr lang="en-US" dirty="0" smtClean="0"/>
              <a:t>(</a:t>
            </a:r>
            <a:r>
              <a:rPr lang="en-US" dirty="0" err="1" smtClean="0"/>
              <a:t>gq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404153" y="3030249"/>
            <a:ext cx="1124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gg-qqbar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108475" y="5667829"/>
            <a:ext cx="35801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If abs(</a:t>
            </a:r>
            <a:r>
              <a:rPr lang="en-US" dirty="0" err="1" smtClean="0"/>
              <a:t>u_cal</a:t>
            </a:r>
            <a:r>
              <a:rPr lang="en-US" dirty="0" smtClean="0"/>
              <a:t> - </a:t>
            </a:r>
            <a:r>
              <a:rPr lang="en-US" dirty="0" err="1" smtClean="0"/>
              <a:t>u_PYTHIA</a:t>
            </a:r>
            <a:r>
              <a:rPr lang="en-US" dirty="0" smtClean="0"/>
              <a:t>)&gt;1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50114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pol_photon_d_max_2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115" y="1299877"/>
            <a:ext cx="3725888" cy="25233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Maximal</a:t>
            </a:r>
            <a:r>
              <a:rPr lang="en-US" dirty="0" smtClean="0"/>
              <a:t> polarized photon PDFs</a:t>
            </a:r>
            <a:endParaRPr lang="en-US" dirty="0"/>
          </a:p>
        </p:txBody>
      </p:sp>
      <p:pic>
        <p:nvPicPr>
          <p:cNvPr id="8" name="Picture 7" descr="pol_photon_u_max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299877"/>
            <a:ext cx="3725888" cy="2523353"/>
          </a:xfrm>
          <a:prstGeom prst="rect">
            <a:avLst/>
          </a:prstGeom>
        </p:spPr>
      </p:pic>
      <p:pic>
        <p:nvPicPr>
          <p:cNvPr id="10" name="Picture 9" descr="pol_photon_s_max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918000"/>
            <a:ext cx="3704192" cy="2508659"/>
          </a:xfrm>
          <a:prstGeom prst="rect">
            <a:avLst/>
          </a:prstGeom>
        </p:spPr>
      </p:pic>
      <p:pic>
        <p:nvPicPr>
          <p:cNvPr id="11" name="Picture 10" descr="pol_photon_g_max.eps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9447" y="3770711"/>
            <a:ext cx="3791208" cy="256759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056425" y="3558552"/>
            <a:ext cx="11860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947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925152" y="6057327"/>
            <a:ext cx="11860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906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7056425" y="6153635"/>
            <a:ext cx="11860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3817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2925152" y="3526286"/>
            <a:ext cx="11860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3619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23563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ol_photon_g_min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429" y="3894039"/>
            <a:ext cx="3591408" cy="2432276"/>
          </a:xfrm>
          <a:prstGeom prst="rect">
            <a:avLst/>
          </a:prstGeom>
        </p:spPr>
      </p:pic>
      <p:pic>
        <p:nvPicPr>
          <p:cNvPr id="6" name="Picture 5" descr="pol_photon_s_min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894039"/>
            <a:ext cx="3556216" cy="240844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Minimal polarized photon PDFs</a:t>
            </a:r>
            <a:endParaRPr lang="en-US" dirty="0"/>
          </a:p>
        </p:txBody>
      </p:sp>
      <p:pic>
        <p:nvPicPr>
          <p:cNvPr id="3" name="Picture 2" descr="pol_photon_u_min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984" y="1222130"/>
            <a:ext cx="3591408" cy="2432276"/>
          </a:xfrm>
          <a:prstGeom prst="rect">
            <a:avLst/>
          </a:prstGeom>
        </p:spPr>
      </p:pic>
      <p:pic>
        <p:nvPicPr>
          <p:cNvPr id="7" name="Picture 6" descr="pol_photon_d_min_2.eps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429" y="1222130"/>
            <a:ext cx="3591408" cy="2432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5681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DSSV polarized proton PDFs</a:t>
            </a:r>
            <a:endParaRPr lang="en-US" dirty="0"/>
          </a:p>
        </p:txBody>
      </p:sp>
      <p:pic>
        <p:nvPicPr>
          <p:cNvPr id="5" name="Picture 4" descr="pol_proton_u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469" y="1256236"/>
            <a:ext cx="3797770" cy="2572035"/>
          </a:xfrm>
          <a:prstGeom prst="rect">
            <a:avLst/>
          </a:prstGeom>
        </p:spPr>
      </p:pic>
      <p:pic>
        <p:nvPicPr>
          <p:cNvPr id="6" name="Picture 5" descr="pol_proton_d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2034" y="1417638"/>
            <a:ext cx="3744766" cy="2536138"/>
          </a:xfrm>
          <a:prstGeom prst="rect">
            <a:avLst/>
          </a:prstGeom>
        </p:spPr>
      </p:pic>
      <p:pic>
        <p:nvPicPr>
          <p:cNvPr id="7" name="Picture 6" descr="pol_proton_s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898" y="4121688"/>
            <a:ext cx="3810342" cy="2580549"/>
          </a:xfrm>
          <a:prstGeom prst="rect">
            <a:avLst/>
          </a:prstGeom>
        </p:spPr>
      </p:pic>
      <p:pic>
        <p:nvPicPr>
          <p:cNvPr id="8" name="Picture 7" descr="pol_proton_g.eps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2034" y="4277451"/>
            <a:ext cx="3744766" cy="253613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779440" y="6332905"/>
            <a:ext cx="8026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323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7278060" y="6444257"/>
            <a:ext cx="8026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6233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904535" y="3584444"/>
            <a:ext cx="8026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2958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7278060" y="3584444"/>
            <a:ext cx="8026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1593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6285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Weight distribution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817329" y="1385619"/>
            <a:ext cx="369202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max polarization set of the photon</a:t>
            </a:r>
            <a:endParaRPr lang="en-US" dirty="0"/>
          </a:p>
        </p:txBody>
      </p:sp>
      <p:pic>
        <p:nvPicPr>
          <p:cNvPr id="4" name="Picture 3" descr="weight_max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808" y="1754951"/>
            <a:ext cx="72009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9381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Separation of direct and resolved process in </a:t>
            </a:r>
            <a:r>
              <a:rPr lang="en-US" dirty="0" err="1" smtClean="0"/>
              <a:t>unpolarized</a:t>
            </a:r>
            <a:r>
              <a:rPr lang="en-US" dirty="0" smtClean="0"/>
              <a:t> situation</a:t>
            </a:r>
            <a:endParaRPr lang="en-US" dirty="0"/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360" y="1417639"/>
            <a:ext cx="8160132" cy="2591710"/>
          </a:xfrm>
          <a:prstGeom prst="rect">
            <a:avLst/>
          </a:prstGeom>
        </p:spPr>
      </p:pic>
      <p:pic>
        <p:nvPicPr>
          <p:cNvPr id="3" name="Picture 2" descr="xrec_xgamma_res_dir-eps-converted-to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360" y="3917724"/>
            <a:ext cx="4104702" cy="2779904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 flipV="1">
            <a:off x="2690708" y="4187420"/>
            <a:ext cx="0" cy="2074847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/>
          <p:cNvSpPr/>
          <p:nvPr/>
        </p:nvSpPr>
        <p:spPr>
          <a:xfrm>
            <a:off x="1257340" y="4072224"/>
            <a:ext cx="2640412" cy="303819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1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000"/>
                </a:schemeClr>
              </a:gs>
            </a:gsLst>
            <a:lin ang="16200000" scaled="0"/>
            <a:tileRect/>
          </a:gra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3633711" y="3917724"/>
            <a:ext cx="1093885" cy="15450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727596" y="3724435"/>
            <a:ext cx="9932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direct</a:t>
            </a:r>
            <a:endParaRPr lang="en-US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666171" y="4750040"/>
            <a:ext cx="38663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Choose the events with </a:t>
            </a:r>
            <a:r>
              <a:rPr lang="en-US" b="1" dirty="0" err="1"/>
              <a:t>x</a:t>
            </a:r>
            <a:r>
              <a:rPr lang="en-US" b="1" baseline="30000" dirty="0" err="1"/>
              <a:t>rec</a:t>
            </a:r>
            <a:r>
              <a:rPr lang="en-US" b="1" baseline="-25000" dirty="0" err="1"/>
              <a:t>γ</a:t>
            </a:r>
            <a:r>
              <a:rPr lang="en-US" b="1" baseline="-25000" dirty="0"/>
              <a:t> </a:t>
            </a:r>
            <a:r>
              <a:rPr lang="en-US" b="1" dirty="0"/>
              <a:t>&lt; 0.6 </a:t>
            </a:r>
            <a:r>
              <a:rPr lang="en-US" b="1" dirty="0" smtClean="0"/>
              <a:t>cut</a:t>
            </a:r>
            <a:endParaRPr lang="en-US" b="1" baseline="-25000" dirty="0"/>
          </a:p>
        </p:txBody>
      </p:sp>
      <p:sp>
        <p:nvSpPr>
          <p:cNvPr id="12" name="Rectangle 11"/>
          <p:cNvSpPr/>
          <p:nvPr/>
        </p:nvSpPr>
        <p:spPr>
          <a:xfrm>
            <a:off x="2174887" y="6425793"/>
            <a:ext cx="10567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/>
              <a:t>x</a:t>
            </a:r>
            <a:r>
              <a:rPr lang="en-US" b="1" baseline="30000" dirty="0" err="1"/>
              <a:t>rec</a:t>
            </a:r>
            <a:r>
              <a:rPr lang="en-US" b="1" baseline="-25000" dirty="0" err="1"/>
              <a:t>γ</a:t>
            </a:r>
            <a:r>
              <a:rPr lang="en-US" b="1" baseline="-25000" dirty="0"/>
              <a:t> </a:t>
            </a:r>
            <a:r>
              <a:rPr lang="en-US" b="1" dirty="0"/>
              <a:t>&lt; 0.6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44557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Line Callout 1 9"/>
          <p:cNvSpPr/>
          <p:nvPr/>
        </p:nvSpPr>
        <p:spPr>
          <a:xfrm>
            <a:off x="326423" y="4581294"/>
            <a:ext cx="2670777" cy="2031325"/>
          </a:xfrm>
          <a:prstGeom prst="borderCallout1">
            <a:avLst>
              <a:gd name="adj1" fmla="val -1256"/>
              <a:gd name="adj2" fmla="val 1646"/>
              <a:gd name="adj3" fmla="val -14417"/>
              <a:gd name="adj4" fmla="val 47738"/>
            </a:avLst>
          </a:prstGeom>
          <a:solidFill>
            <a:srgbClr val="0000FF">
              <a:alpha val="21000"/>
            </a:srgbClr>
          </a:solidFill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rgbClr val="0000FF"/>
                </a:solidFill>
              </a:rPr>
              <a:t>Hard </a:t>
            </a:r>
            <a:r>
              <a:rPr lang="en-US" b="1" dirty="0" err="1">
                <a:solidFill>
                  <a:srgbClr val="0000FF"/>
                </a:solidFill>
              </a:rPr>
              <a:t>subprocess</a:t>
            </a:r>
            <a:r>
              <a:rPr lang="en-US" b="1" dirty="0">
                <a:solidFill>
                  <a:srgbClr val="0000FF"/>
                </a:solidFill>
              </a:rPr>
              <a:t> asymmetry </a:t>
            </a:r>
            <a:r>
              <a:rPr lang="en-US" dirty="0">
                <a:solidFill>
                  <a:schemeClr val="tx1"/>
                </a:solidFill>
              </a:rPr>
              <a:t>depending on the type of the 2-2 process, the </a:t>
            </a:r>
            <a:r>
              <a:rPr lang="en-US" dirty="0" err="1">
                <a:solidFill>
                  <a:schemeClr val="tx1"/>
                </a:solidFill>
              </a:rPr>
              <a:t>parton</a:t>
            </a:r>
            <a:r>
              <a:rPr lang="en-US" dirty="0">
                <a:solidFill>
                  <a:schemeClr val="tx1"/>
                </a:solidFill>
              </a:rPr>
              <a:t> kinematics described by Mandelstam variables and photon </a:t>
            </a:r>
            <a:r>
              <a:rPr lang="en-US" dirty="0" err="1">
                <a:solidFill>
                  <a:schemeClr val="tx1"/>
                </a:solidFill>
              </a:rPr>
              <a:t>virtuality</a:t>
            </a:r>
            <a:r>
              <a:rPr lang="en-US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6423" y="1393763"/>
            <a:ext cx="8544365" cy="1315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/>
              <a:t>Based on the </a:t>
            </a:r>
            <a:r>
              <a:rPr lang="en-US" b="1" dirty="0" err="1" smtClean="0"/>
              <a:t>unpolarized</a:t>
            </a:r>
            <a:r>
              <a:rPr lang="en-US" b="1" dirty="0" smtClean="0"/>
              <a:t> data from PYTHIA, we add a weight on an event-by-event basis just in analysis code</a:t>
            </a:r>
            <a:r>
              <a:rPr lang="en-US" b="1" dirty="0"/>
              <a:t> </a:t>
            </a:r>
            <a:r>
              <a:rPr lang="en-US" b="1" dirty="0" smtClean="0"/>
              <a:t>to make it polarized.</a:t>
            </a:r>
          </a:p>
          <a:p>
            <a:pPr marL="285750" indent="-285750">
              <a:lnSpc>
                <a:spcPct val="150000"/>
              </a:lnSpc>
              <a:buFont typeface="Wingdings" charset="2"/>
              <a:buChar char="Ø"/>
            </a:pPr>
            <a:r>
              <a:rPr lang="en-US" b="1" dirty="0" smtClean="0"/>
              <a:t>In resolved process, For each event, </a:t>
            </a:r>
            <a:r>
              <a:rPr lang="en-US" b="1" dirty="0" err="1" smtClean="0">
                <a:solidFill>
                  <a:srgbClr val="0000FF"/>
                </a:solidFill>
              </a:rPr>
              <a:t>ab</a:t>
            </a:r>
            <a:r>
              <a:rPr lang="en-US" b="1" dirty="0" smtClean="0">
                <a:solidFill>
                  <a:srgbClr val="0000FF"/>
                </a:solidFill>
              </a:rPr>
              <a:t>             cd </a:t>
            </a:r>
            <a:r>
              <a:rPr lang="en-US" b="1" dirty="0" smtClean="0"/>
              <a:t>process, the weight is calculated as: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1551503"/>
              </p:ext>
            </p:extLst>
          </p:nvPr>
        </p:nvGraphicFramePr>
        <p:xfrm>
          <a:off x="1431925" y="3017838"/>
          <a:ext cx="5487988" cy="88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2" name="Equation" r:id="rId3" imgW="3873500" imgH="622300" progId="Equation.DSMT4">
                  <p:embed/>
                </p:oleObj>
              </mc:Choice>
              <mc:Fallback>
                <p:oleObj name="Equation" r:id="rId3" imgW="3873500" imgH="6223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31925" y="3017838"/>
                        <a:ext cx="5487988" cy="882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1362527"/>
              </p:ext>
            </p:extLst>
          </p:nvPr>
        </p:nvGraphicFramePr>
        <p:xfrm>
          <a:off x="737060" y="3949700"/>
          <a:ext cx="1879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3" name="Equation" r:id="rId5" imgW="1879600" imgH="381000" progId="Equation.DSMT4">
                  <p:embed/>
                </p:oleObj>
              </mc:Choice>
              <mc:Fallback>
                <p:oleObj name="Equation" r:id="rId5" imgW="1879600" imgH="381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37060" y="3949700"/>
                        <a:ext cx="18796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Arrow Connector 12"/>
          <p:cNvCxnSpPr/>
          <p:nvPr/>
        </p:nvCxnSpPr>
        <p:spPr>
          <a:xfrm>
            <a:off x="4454244" y="2531763"/>
            <a:ext cx="533400" cy="0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3695699" y="3495466"/>
            <a:ext cx="3241881" cy="441534"/>
          </a:xfrm>
          <a:prstGeom prst="rect">
            <a:avLst/>
          </a:prstGeom>
          <a:solidFill>
            <a:srgbClr val="008000">
              <a:alpha val="25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5811992" y="5881146"/>
            <a:ext cx="33895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Histogram -&gt;Fill(variable, </a:t>
            </a:r>
            <a:r>
              <a:rPr lang="en-US" b="1" dirty="0" smtClean="0">
                <a:solidFill>
                  <a:srgbClr val="0000FF"/>
                </a:solidFill>
              </a:rPr>
              <a:t>weight</a:t>
            </a:r>
            <a:r>
              <a:rPr lang="en-US" b="1" dirty="0" smtClean="0"/>
              <a:t>)</a:t>
            </a:r>
            <a:endParaRPr lang="en-US" b="1" dirty="0"/>
          </a:p>
        </p:txBody>
      </p:sp>
      <p:sp>
        <p:nvSpPr>
          <p:cNvPr id="2" name="Rectangle 1"/>
          <p:cNvSpPr/>
          <p:nvPr/>
        </p:nvSpPr>
        <p:spPr>
          <a:xfrm>
            <a:off x="397477" y="5974959"/>
            <a:ext cx="2066323" cy="331816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0"/>
                </a:schemeClr>
              </a:gs>
            </a:gsLst>
            <a:lin ang="16200000" scaled="0"/>
            <a:tileRect/>
          </a:gradFill>
          <a:ln>
            <a:solidFill>
              <a:srgbClr val="FF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2487540" y="6025759"/>
            <a:ext cx="1059944" cy="1"/>
          </a:xfrm>
          <a:prstGeom prst="straightConnector1">
            <a:avLst/>
          </a:prstGeom>
          <a:ln>
            <a:solidFill>
              <a:srgbClr val="FF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Photoproduction</a:t>
            </a:r>
            <a:r>
              <a:rPr lang="en-US" dirty="0" smtClean="0"/>
              <a:t> process in </a:t>
            </a:r>
            <a:br>
              <a:rPr lang="en-US" dirty="0" smtClean="0"/>
            </a:br>
            <a:r>
              <a:rPr lang="en-US" dirty="0" smtClean="0"/>
              <a:t>polarized </a:t>
            </a:r>
            <a:r>
              <a:rPr lang="en-US" i="1" dirty="0" err="1" smtClean="0"/>
              <a:t>ep</a:t>
            </a:r>
            <a:r>
              <a:rPr lang="en-US" dirty="0" smtClean="0"/>
              <a:t> collision</a:t>
            </a:r>
            <a:endParaRPr lang="en-US" i="1" dirty="0"/>
          </a:p>
        </p:txBody>
      </p:sp>
      <p:sp>
        <p:nvSpPr>
          <p:cNvPr id="8" name="Line Callout 1 7"/>
          <p:cNvSpPr/>
          <p:nvPr/>
        </p:nvSpPr>
        <p:spPr>
          <a:xfrm>
            <a:off x="3720196" y="4315509"/>
            <a:ext cx="4566939" cy="942983"/>
          </a:xfrm>
          <a:prstGeom prst="borderCallout1">
            <a:avLst>
              <a:gd name="adj1" fmla="val -4440"/>
              <a:gd name="adj2" fmla="val 42946"/>
              <a:gd name="adj3" fmla="val -35533"/>
              <a:gd name="adj4" fmla="val 41067"/>
            </a:avLst>
          </a:prstGeom>
          <a:solidFill>
            <a:srgbClr val="008000">
              <a:alpha val="30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err="1">
                <a:solidFill>
                  <a:srgbClr val="008000"/>
                </a:solidFill>
              </a:rPr>
              <a:t>Unplo</a:t>
            </a:r>
            <a:r>
              <a:rPr lang="en-US" b="1" dirty="0">
                <a:solidFill>
                  <a:srgbClr val="008000"/>
                </a:solidFill>
              </a:rPr>
              <a:t> photon </a:t>
            </a:r>
            <a:r>
              <a:rPr lang="en-US" b="1" dirty="0" smtClean="0">
                <a:solidFill>
                  <a:srgbClr val="008000"/>
                </a:solidFill>
              </a:rPr>
              <a:t>PDFs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smtClean="0">
                <a:solidFill>
                  <a:srgbClr val="000000"/>
                </a:solidFill>
              </a:rPr>
              <a:t>and </a:t>
            </a:r>
            <a:r>
              <a:rPr lang="en-US" b="1" dirty="0" err="1">
                <a:solidFill>
                  <a:srgbClr val="008000"/>
                </a:solidFill>
              </a:rPr>
              <a:t>Unpol</a:t>
            </a:r>
            <a:r>
              <a:rPr lang="en-US" b="1" dirty="0">
                <a:solidFill>
                  <a:srgbClr val="008000"/>
                </a:solidFill>
              </a:rPr>
              <a:t> proton </a:t>
            </a:r>
            <a:r>
              <a:rPr lang="en-US" b="1" dirty="0" smtClean="0">
                <a:solidFill>
                  <a:srgbClr val="008000"/>
                </a:solidFill>
              </a:rPr>
              <a:t>PDFs,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>
                <a:solidFill>
                  <a:srgbClr val="000000"/>
                </a:solidFill>
              </a:rPr>
              <a:t>from </a:t>
            </a:r>
            <a:r>
              <a:rPr lang="en-US" b="1" dirty="0">
                <a:solidFill>
                  <a:srgbClr val="000000"/>
                </a:solidFill>
              </a:rPr>
              <a:t>LHAPDF</a:t>
            </a:r>
            <a:r>
              <a:rPr lang="en-US" dirty="0">
                <a:solidFill>
                  <a:srgbClr val="000000"/>
                </a:solidFill>
              </a:rPr>
              <a:t> to get the </a:t>
            </a:r>
            <a:r>
              <a:rPr lang="en-US" dirty="0" err="1">
                <a:solidFill>
                  <a:srgbClr val="000000"/>
                </a:solidFill>
              </a:rPr>
              <a:t>unpol</a:t>
            </a:r>
            <a:r>
              <a:rPr lang="en-US" dirty="0">
                <a:solidFill>
                  <a:srgbClr val="000000"/>
                </a:solidFill>
              </a:rPr>
              <a:t> photon </a:t>
            </a:r>
            <a:r>
              <a:rPr lang="en-US" dirty="0" smtClean="0">
                <a:solidFill>
                  <a:srgbClr val="000000"/>
                </a:solidFill>
              </a:rPr>
              <a:t>PDFs</a:t>
            </a:r>
          </a:p>
        </p:txBody>
      </p:sp>
      <p:sp>
        <p:nvSpPr>
          <p:cNvPr id="9" name="Line Callout 2 8"/>
          <p:cNvSpPr/>
          <p:nvPr/>
        </p:nvSpPr>
        <p:spPr>
          <a:xfrm>
            <a:off x="7162800" y="2964062"/>
            <a:ext cx="1917700" cy="1271111"/>
          </a:xfrm>
          <a:prstGeom prst="borderCallout2">
            <a:avLst>
              <a:gd name="adj1" fmla="val 18750"/>
              <a:gd name="adj2" fmla="val -2004"/>
              <a:gd name="adj3" fmla="val 9260"/>
              <a:gd name="adj4" fmla="val -8028"/>
              <a:gd name="adj5" fmla="val 9022"/>
              <a:gd name="adj6" fmla="val -10908"/>
            </a:avLst>
          </a:prstGeom>
          <a:solidFill>
            <a:srgbClr val="FF6600">
              <a:alpha val="22000"/>
            </a:srgbClr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rgbClr val="000000"/>
                </a:solidFill>
              </a:rPr>
              <a:t>the </a:t>
            </a:r>
            <a:r>
              <a:rPr lang="en-US" dirty="0">
                <a:solidFill>
                  <a:srgbClr val="000000"/>
                </a:solidFill>
              </a:rPr>
              <a:t>input pol photon </a:t>
            </a:r>
            <a:r>
              <a:rPr lang="en-US" dirty="0" smtClean="0">
                <a:solidFill>
                  <a:srgbClr val="000000"/>
                </a:solidFill>
              </a:rPr>
              <a:t> and proton PDFS</a:t>
            </a:r>
            <a:r>
              <a:rPr lang="en-US" dirty="0">
                <a:solidFill>
                  <a:srgbClr val="000000"/>
                </a:solidFill>
              </a:rPr>
              <a:t>, we can get </a:t>
            </a:r>
            <a:r>
              <a:rPr lang="en-US" b="1" dirty="0" err="1">
                <a:solidFill>
                  <a:srgbClr val="FF6600"/>
                </a:solidFill>
              </a:rPr>
              <a:t>delta_f</a:t>
            </a:r>
            <a:endParaRPr lang="en-US" b="1" dirty="0">
              <a:solidFill>
                <a:srgbClr val="FF6600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917700" y="3149600"/>
            <a:ext cx="1606044" cy="558800"/>
          </a:xfrm>
          <a:prstGeom prst="rect">
            <a:avLst/>
          </a:prstGeom>
          <a:solidFill>
            <a:srgbClr val="0000FF">
              <a:alpha val="18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3733419" y="3030876"/>
            <a:ext cx="1446818" cy="398124"/>
          </a:xfrm>
          <a:prstGeom prst="rect">
            <a:avLst/>
          </a:prstGeom>
          <a:solidFill>
            <a:srgbClr val="FF6600">
              <a:alpha val="19000"/>
            </a:srgbClr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3566991" y="5520747"/>
            <a:ext cx="2258989" cy="1200329"/>
          </a:xfrm>
          <a:prstGeom prst="rect">
            <a:avLst/>
          </a:prstGeom>
          <a:noFill/>
          <a:ln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dirty="0"/>
              <a:t>s</a:t>
            </a:r>
            <a:r>
              <a:rPr lang="en-US" altLang="zh-CN" dirty="0" smtClean="0"/>
              <a:t>, t, u </a:t>
            </a:r>
            <a:r>
              <a:rPr lang="en-US" dirty="0"/>
              <a:t>which can be computed from the four-momenta of the </a:t>
            </a:r>
            <a:r>
              <a:rPr lang="en-US" dirty="0" err="1" smtClean="0"/>
              <a:t>partons</a:t>
            </a:r>
            <a:r>
              <a:rPr lang="en-US" dirty="0" smtClean="0"/>
              <a:t> (</a:t>
            </a:r>
            <a:r>
              <a:rPr lang="en-US" dirty="0" err="1" smtClean="0"/>
              <a:t>a,b,c,d</a:t>
            </a:r>
            <a:r>
              <a:rPr lang="en-US" dirty="0" smtClean="0"/>
              <a:t>).</a:t>
            </a:r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5444278" y="3030751"/>
            <a:ext cx="1444345" cy="398124"/>
          </a:xfrm>
          <a:prstGeom prst="rect">
            <a:avLst/>
          </a:prstGeom>
          <a:solidFill>
            <a:srgbClr val="FF6600">
              <a:alpha val="19000"/>
            </a:srgbClr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98199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dirty="0" smtClean="0"/>
              <a:t>Polarized photon PDFS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1286933"/>
            <a:ext cx="8229600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lnSpc>
                <a:spcPct val="150000"/>
              </a:lnSpc>
            </a:pPr>
            <a:r>
              <a:rPr lang="en-US" b="1" dirty="0" smtClean="0"/>
              <a:t> The input of pol photon PDFs for Marco :</a:t>
            </a:r>
          </a:p>
        </p:txBody>
      </p:sp>
      <p:pic>
        <p:nvPicPr>
          <p:cNvPr id="5" name="Picture 4" descr="Screen Shot 2016-07-19 at 11.28.46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600" y="2187179"/>
            <a:ext cx="6527041" cy="398944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29733" y="6058097"/>
            <a:ext cx="73998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LO and NLO distributions, each flavor of </a:t>
            </a:r>
            <a:r>
              <a:rPr lang="en-US" dirty="0" err="1" smtClean="0"/>
              <a:t>parton</a:t>
            </a:r>
            <a:r>
              <a:rPr lang="en-US" dirty="0" smtClean="0"/>
              <a:t> from the pol photon, based on each x (</a:t>
            </a:r>
            <a:r>
              <a:rPr lang="en-US" dirty="0" err="1" smtClean="0"/>
              <a:t>xbeamparton</a:t>
            </a:r>
            <a:r>
              <a:rPr lang="en-US" dirty="0" smtClean="0"/>
              <a:t>) and Q</a:t>
            </a:r>
            <a:r>
              <a:rPr lang="en-US" baseline="30000" dirty="0" smtClean="0"/>
              <a:t>2</a:t>
            </a:r>
            <a:r>
              <a:rPr lang="en-US" dirty="0" smtClean="0"/>
              <a:t> bin we can get a value of </a:t>
            </a:r>
            <a:r>
              <a:rPr lang="en-US" dirty="0" err="1" smtClean="0"/>
              <a:t>delta_f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33355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jetMassVsQ2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3463" y="1519385"/>
            <a:ext cx="5357612" cy="362843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703297" y="5387876"/>
            <a:ext cx="21958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 </a:t>
            </a:r>
            <a:r>
              <a:rPr lang="en-US" dirty="0" err="1" smtClean="0"/>
              <a:t>DijetMass</a:t>
            </a:r>
            <a:r>
              <a:rPr lang="en-US" dirty="0"/>
              <a:t> </a:t>
            </a:r>
            <a:r>
              <a:rPr lang="en-US" dirty="0" smtClean="0"/>
              <a:t>Vs. Q</a:t>
            </a:r>
            <a:r>
              <a:rPr lang="en-US" baseline="30000" dirty="0" smtClean="0"/>
              <a:t>2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Kinematics range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70867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Next topic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Electroweak physics in DIS: to determine the coupling of the different constants of the different quark types and do a flavor separation for strangeness by tagging charm.</a:t>
            </a:r>
          </a:p>
        </p:txBody>
      </p:sp>
    </p:spTree>
    <p:extLst>
      <p:ext uri="{BB962C8B-B14F-4D97-AF65-F5344CB8AC3E}">
        <p14:creationId xmlns:p14="http://schemas.microsoft.com/office/powerpoint/2010/main" val="24446415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66618371"/>
              </p:ext>
            </p:extLst>
          </p:nvPr>
        </p:nvGraphicFramePr>
        <p:xfrm>
          <a:off x="457200" y="2023008"/>
          <a:ext cx="8229600" cy="1625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406400">
                <a:tc>
                  <a:txBody>
                    <a:bodyPr/>
                    <a:lstStyle/>
                    <a:p>
                      <a:r>
                        <a:rPr lang="en-US" dirty="0" smtClean="0"/>
                        <a:t>PYTHIA Input</a:t>
                      </a:r>
                      <a:r>
                        <a:rPr lang="en-US" baseline="0" dirty="0" smtClean="0"/>
                        <a:t> Set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06400">
                <a:tc>
                  <a:txBody>
                    <a:bodyPr/>
                    <a:lstStyle/>
                    <a:p>
                      <a:r>
                        <a:rPr lang="en-US" dirty="0" smtClean="0"/>
                        <a:t>Q</a:t>
                      </a:r>
                      <a:r>
                        <a:rPr lang="en-US" baseline="30000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r>
                        <a:rPr lang="en-US" baseline="30000" dirty="0" smtClean="0"/>
                        <a:t>-5</a:t>
                      </a:r>
                      <a:r>
                        <a:rPr lang="en-US" baseline="0" dirty="0" smtClean="0"/>
                        <a:t> - 1</a:t>
                      </a:r>
                      <a:endParaRPr lang="en-US" dirty="0"/>
                    </a:p>
                  </a:txBody>
                  <a:tcPr/>
                </a:tc>
              </a:tr>
              <a:tr h="406400">
                <a:tc>
                  <a:txBody>
                    <a:bodyPr/>
                    <a:lstStyle/>
                    <a:p>
                      <a:r>
                        <a:rPr lang="en-US" dirty="0" smtClean="0"/>
                        <a:t>Proton PDFs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CTEQ 5M</a:t>
                      </a:r>
                      <a:endParaRPr lang="en-US" dirty="0"/>
                    </a:p>
                  </a:txBody>
                  <a:tcPr/>
                </a:tc>
              </a:tr>
              <a:tr h="406400">
                <a:tc>
                  <a:txBody>
                    <a:bodyPr/>
                    <a:lstStyle/>
                    <a:p>
                      <a:r>
                        <a:rPr lang="en-US" dirty="0" smtClean="0"/>
                        <a:t>Photon</a:t>
                      </a:r>
                      <a:r>
                        <a:rPr lang="en-US" baseline="0" dirty="0" smtClean="0"/>
                        <a:t> PDFs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GRV-NLO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PYTHIA simulation</a:t>
            </a:r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6745190"/>
              </p:ext>
            </p:extLst>
          </p:nvPr>
        </p:nvGraphicFramePr>
        <p:xfrm>
          <a:off x="457200" y="5219700"/>
          <a:ext cx="82296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Polarized proton PDF(delta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f_b</a:t>
                      </a:r>
                      <a:r>
                        <a:rPr lang="en-US" baseline="0" dirty="0" smtClean="0"/>
                        <a:t>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DSSV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6401072"/>
              </p:ext>
            </p:extLst>
          </p:nvPr>
        </p:nvGraphicFramePr>
        <p:xfrm>
          <a:off x="457200" y="3924300"/>
          <a:ext cx="822960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Polarized photon PDF(delta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f_a</a:t>
                      </a:r>
                      <a:r>
                        <a:rPr lang="en-US" baseline="0" dirty="0" smtClean="0"/>
                        <a:t>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Minimal</a:t>
                      </a:r>
                      <a:r>
                        <a:rPr lang="en-US" baseline="0" dirty="0" smtClean="0"/>
                        <a:t> polarization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Maximal polarization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5754085"/>
              </p:ext>
            </p:extLst>
          </p:nvPr>
        </p:nvGraphicFramePr>
        <p:xfrm>
          <a:off x="5581650" y="4297363"/>
          <a:ext cx="13843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2" name="Equation" r:id="rId3" imgW="1384300" imgH="317500" progId="Equation.DSMT4">
                  <p:embed/>
                </p:oleObj>
              </mc:Choice>
              <mc:Fallback>
                <p:oleObj name="Equation" r:id="rId3" imgW="1384300" imgH="3175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581650" y="4297363"/>
                        <a:ext cx="13843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1490250"/>
              </p:ext>
            </p:extLst>
          </p:nvPr>
        </p:nvGraphicFramePr>
        <p:xfrm>
          <a:off x="5226050" y="4653114"/>
          <a:ext cx="21971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3" name="Equation" r:id="rId5" imgW="2197100" imgH="317500" progId="Equation.DSMT4">
                  <p:embed/>
                </p:oleObj>
              </mc:Choice>
              <mc:Fallback>
                <p:oleObj name="Equation" r:id="rId5" imgW="2197100" imgH="3175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226050" y="4653114"/>
                        <a:ext cx="21971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8837961"/>
              </p:ext>
            </p:extLst>
          </p:nvPr>
        </p:nvGraphicFramePr>
        <p:xfrm>
          <a:off x="457200" y="5857240"/>
          <a:ext cx="82296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UnPolarized</a:t>
                      </a:r>
                      <a:r>
                        <a:rPr lang="en-US" dirty="0" smtClean="0"/>
                        <a:t> photon PDF(</a:t>
                      </a:r>
                      <a:r>
                        <a:rPr lang="en-US" baseline="0" dirty="0" err="1" smtClean="0"/>
                        <a:t>f_a</a:t>
                      </a:r>
                      <a:r>
                        <a:rPr lang="en-US" baseline="0" dirty="0" smtClean="0"/>
                        <a:t>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LHAPDF CTEQ 5m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err="1" smtClean="0"/>
                        <a:t>UnPolarized</a:t>
                      </a:r>
                      <a:r>
                        <a:rPr lang="en-US" b="1" dirty="0" smtClean="0"/>
                        <a:t> proton PDF(</a:t>
                      </a:r>
                      <a:r>
                        <a:rPr lang="en-US" b="1" baseline="0" dirty="0" err="1" smtClean="0"/>
                        <a:t>f_b</a:t>
                      </a:r>
                      <a:r>
                        <a:rPr lang="en-US" b="1" baseline="0" dirty="0" smtClean="0"/>
                        <a:t>)</a:t>
                      </a:r>
                      <a:endParaRPr lang="en-US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LHAPDF GRV-NLO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7098036"/>
              </p:ext>
            </p:extLst>
          </p:nvPr>
        </p:nvGraphicFramePr>
        <p:xfrm>
          <a:off x="1935162" y="1140358"/>
          <a:ext cx="5487988" cy="88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4" name="Equation" r:id="rId7" imgW="3873500" imgH="622300" progId="Equation.DSMT4">
                  <p:embed/>
                </p:oleObj>
              </mc:Choice>
              <mc:Fallback>
                <p:oleObj name="Equation" r:id="rId7" imgW="3873500" imgH="6223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935162" y="1140358"/>
                        <a:ext cx="5487988" cy="882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650058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 Hard process Asymmetry      </a:t>
            </a:r>
            <a:endParaRPr lang="en-US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9456522"/>
              </p:ext>
            </p:extLst>
          </p:nvPr>
        </p:nvGraphicFramePr>
        <p:xfrm>
          <a:off x="7736184" y="557608"/>
          <a:ext cx="361717" cy="7837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01" name="Equation" r:id="rId3" imgW="152400" imgH="330200" progId="Equation.DSMT4">
                  <p:embed/>
                </p:oleObj>
              </mc:Choice>
              <mc:Fallback>
                <p:oleObj name="Equation" r:id="rId3" imgW="152400" imgH="330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736184" y="557608"/>
                        <a:ext cx="361717" cy="7837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 descr="Table1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761" y="2204851"/>
            <a:ext cx="7356987" cy="3085820"/>
          </a:xfrm>
          <a:prstGeom prst="rect">
            <a:avLst/>
          </a:prstGeom>
        </p:spPr>
      </p:pic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4230166"/>
              </p:ext>
            </p:extLst>
          </p:nvPr>
        </p:nvGraphicFramePr>
        <p:xfrm>
          <a:off x="3175324" y="5338511"/>
          <a:ext cx="2943133" cy="5965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02" name="Equation" r:id="rId6" imgW="1879600" imgH="381000" progId="Equation.DSMT4">
                  <p:embed/>
                </p:oleObj>
              </mc:Choice>
              <mc:Fallback>
                <p:oleObj name="Equation" r:id="rId6" imgW="1879600" imgH="381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175324" y="5338511"/>
                        <a:ext cx="2943133" cy="5965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1093200"/>
              </p:ext>
            </p:extLst>
          </p:nvPr>
        </p:nvGraphicFramePr>
        <p:xfrm>
          <a:off x="2336935" y="6037802"/>
          <a:ext cx="5004720" cy="5362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03" name="Equation" r:id="rId8" imgW="3556000" imgH="381000" progId="Equation.DSMT4">
                  <p:embed/>
                </p:oleObj>
              </mc:Choice>
              <mc:Fallback>
                <p:oleObj name="Equation" r:id="rId8" imgW="3556000" imgH="381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336935" y="6037802"/>
                        <a:ext cx="5004720" cy="5362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/>
          <p:cNvSpPr/>
          <p:nvPr/>
        </p:nvSpPr>
        <p:spPr>
          <a:xfrm>
            <a:off x="5765059" y="5263769"/>
            <a:ext cx="25843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	</a:t>
            </a:r>
            <a:r>
              <a:rPr lang="en-US" sz="1400" dirty="0"/>
              <a:t>10.1007/JHEP08(2010)130</a:t>
            </a:r>
          </a:p>
        </p:txBody>
      </p:sp>
      <p:sp>
        <p:nvSpPr>
          <p:cNvPr id="2" name="Rectangle 1"/>
          <p:cNvSpPr/>
          <p:nvPr/>
        </p:nvSpPr>
        <p:spPr>
          <a:xfrm>
            <a:off x="3054989" y="4847362"/>
            <a:ext cx="4876001" cy="356497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0"/>
                </a:schemeClr>
              </a:gs>
            </a:gsLst>
            <a:lin ang="16200000" scaled="0"/>
            <a:tileRect/>
          </a:gradFill>
          <a:ln>
            <a:solidFill>
              <a:srgbClr val="3366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054989" y="3159816"/>
            <a:ext cx="4681195" cy="362801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0"/>
                </a:schemeClr>
              </a:gs>
            </a:gsLst>
            <a:lin ang="16200000" scaled="0"/>
            <a:tileRect/>
          </a:gradFill>
          <a:ln>
            <a:solidFill>
              <a:srgbClr val="3366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906113" y="4835380"/>
            <a:ext cx="588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3366FF"/>
                </a:solidFill>
              </a:rPr>
              <a:t>-1</a:t>
            </a:r>
            <a:endParaRPr lang="en-US" dirty="0">
              <a:solidFill>
                <a:srgbClr val="3366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803451" y="3183780"/>
            <a:ext cx="588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3366FF"/>
                </a:solidFill>
              </a:rPr>
              <a:t>-1</a:t>
            </a:r>
            <a:endParaRPr lang="en-US" dirty="0">
              <a:solidFill>
                <a:srgbClr val="3366FF"/>
              </a:solidFill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2963919"/>
              </p:ext>
            </p:extLst>
          </p:nvPr>
        </p:nvGraphicFramePr>
        <p:xfrm>
          <a:off x="1935162" y="1248196"/>
          <a:ext cx="5487988" cy="88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04" name="Equation" r:id="rId10" imgW="3873500" imgH="622300" progId="Equation.DSMT4">
                  <p:embed/>
                </p:oleObj>
              </mc:Choice>
              <mc:Fallback>
                <p:oleObj name="Equation" r:id="rId10" imgW="3873500" imgH="6223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935162" y="1248196"/>
                        <a:ext cx="5487988" cy="882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/>
          <p:cNvSpPr/>
          <p:nvPr/>
        </p:nvSpPr>
        <p:spPr>
          <a:xfrm>
            <a:off x="2363409" y="1350411"/>
            <a:ext cx="1721890" cy="743874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0"/>
                </a:schemeClr>
              </a:gs>
            </a:gsLst>
            <a:lin ang="16200000" scaled="0"/>
            <a:tileRect/>
          </a:gra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675199" y="4213571"/>
            <a:ext cx="5674184" cy="621809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0"/>
                </a:schemeClr>
              </a:gs>
            </a:gsLst>
            <a:lin ang="16200000" scaled="0"/>
            <a:tileRect/>
          </a:gradFill>
          <a:ln>
            <a:solidFill>
              <a:srgbClr val="3366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8412748" y="4334637"/>
            <a:ext cx="588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3366FF"/>
                </a:solidFill>
              </a:rPr>
              <a:t>-1</a:t>
            </a:r>
            <a:endParaRPr lang="en-US" dirty="0">
              <a:solidFill>
                <a:srgbClr val="33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99921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</a:t>
            </a:r>
            <a:r>
              <a:rPr lang="en-US" dirty="0" smtClean="0"/>
              <a:t>(</a:t>
            </a:r>
            <a:r>
              <a:rPr lang="en-US" dirty="0" err="1" smtClean="0"/>
              <a:t>t,u</a:t>
            </a:r>
            <a:r>
              <a:rPr lang="en-US" dirty="0" smtClean="0"/>
              <a:t>)_</a:t>
            </a:r>
            <a:r>
              <a:rPr lang="en-US" dirty="0" err="1" smtClean="0"/>
              <a:t>cal</a:t>
            </a:r>
            <a:r>
              <a:rPr lang="en-US" dirty="0" smtClean="0"/>
              <a:t> </a:t>
            </a:r>
            <a:r>
              <a:rPr lang="en-US" dirty="0" err="1" smtClean="0"/>
              <a:t>Vs</a:t>
            </a:r>
            <a:r>
              <a:rPr lang="en-US" dirty="0" smtClean="0"/>
              <a:t> s(</a:t>
            </a:r>
            <a:r>
              <a:rPr lang="en-US" dirty="0" err="1" smtClean="0"/>
              <a:t>t,u</a:t>
            </a:r>
            <a:r>
              <a:rPr lang="en-US" dirty="0" smtClean="0"/>
              <a:t>)_PYTHIA</a:t>
            </a:r>
            <a:endParaRPr lang="en-US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0882821"/>
              </p:ext>
            </p:extLst>
          </p:nvPr>
        </p:nvGraphicFramePr>
        <p:xfrm>
          <a:off x="2119220" y="5009707"/>
          <a:ext cx="5004720" cy="5362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8" name="Equation" r:id="rId3" imgW="3556000" imgH="381000" progId="Equation.DSMT4">
                  <p:embed/>
                </p:oleObj>
              </mc:Choice>
              <mc:Fallback>
                <p:oleObj name="Equation" r:id="rId3" imgW="3556000" imgH="381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220" y="5009707"/>
                        <a:ext cx="5004720" cy="5362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Picture 2" descr="s_scal_1.eps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8" y="2024743"/>
            <a:ext cx="3779043" cy="2559352"/>
          </a:xfrm>
          <a:prstGeom prst="rect">
            <a:avLst/>
          </a:prstGeom>
        </p:spPr>
      </p:pic>
      <p:pic>
        <p:nvPicPr>
          <p:cNvPr id="7" name="Picture 6" descr="u_ucal_1.eps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7757" y="2024743"/>
            <a:ext cx="3779043" cy="25593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950857" y="4648274"/>
            <a:ext cx="18384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 is similar with 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72603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 Hard process Asymmetry      </a:t>
            </a:r>
            <a:endParaRPr lang="en-US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5568788"/>
              </p:ext>
            </p:extLst>
          </p:nvPr>
        </p:nvGraphicFramePr>
        <p:xfrm>
          <a:off x="7736184" y="557608"/>
          <a:ext cx="361717" cy="7837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3" name="Equation" r:id="rId3" imgW="152400" imgH="330200" progId="Equation.DSMT4">
                  <p:embed/>
                </p:oleObj>
              </mc:Choice>
              <mc:Fallback>
                <p:oleObj name="Equation" r:id="rId3" imgW="152400" imgH="330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736184" y="557608"/>
                        <a:ext cx="361717" cy="7837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 descr="ahat_max.eps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199" y="1809230"/>
            <a:ext cx="6374221" cy="4316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5126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8297749"/>
              </p:ext>
            </p:extLst>
          </p:nvPr>
        </p:nvGraphicFramePr>
        <p:xfrm>
          <a:off x="647438" y="660237"/>
          <a:ext cx="1329316" cy="7574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4" name="Equation" r:id="rId3" imgW="1092200" imgH="622300" progId="Equation.DSMT4">
                  <p:embed/>
                </p:oleObj>
              </mc:Choice>
              <mc:Fallback>
                <p:oleObj name="Equation" r:id="rId3" imgW="1092200" imgH="6223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47438" y="660237"/>
                        <a:ext cx="1329316" cy="7574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 descr="A_photon_max.eps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725" y="2143531"/>
            <a:ext cx="4654658" cy="315236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26627" y="5297079"/>
            <a:ext cx="3642041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+mj-lt"/>
              </a:rPr>
              <a:t>Maximal </a:t>
            </a:r>
            <a:r>
              <a:rPr lang="en-US" altLang="zh-CN" sz="3200" dirty="0" smtClean="0">
                <a:latin typeface="+mj-lt"/>
              </a:rPr>
              <a:t>pol photon</a:t>
            </a:r>
            <a:endParaRPr lang="en-US" sz="3200" dirty="0"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51546" y="5291543"/>
            <a:ext cx="3642041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+mj-lt"/>
              </a:rPr>
              <a:t>Minimal </a:t>
            </a:r>
            <a:r>
              <a:rPr lang="en-US" altLang="zh-CN" sz="3200" dirty="0" smtClean="0">
                <a:latin typeface="+mj-lt"/>
              </a:rPr>
              <a:t>pol photon</a:t>
            </a:r>
            <a:endParaRPr lang="en-US" sz="3200" dirty="0">
              <a:latin typeface="+mj-lt"/>
            </a:endParaRPr>
          </a:p>
        </p:txBody>
      </p:sp>
      <p:pic>
        <p:nvPicPr>
          <p:cNvPr id="8" name="Picture 7" descr="A_photon_min.eps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764" y="2149067"/>
            <a:ext cx="4648236" cy="314801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072612" y="612251"/>
            <a:ext cx="67209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Depending on </a:t>
            </a:r>
            <a:r>
              <a:rPr lang="en-US" sz="4400" dirty="0" err="1" smtClean="0"/>
              <a:t>subprocess</a:t>
            </a:r>
            <a:endParaRPr lang="en-US" sz="4400" dirty="0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3089384"/>
              </p:ext>
            </p:extLst>
          </p:nvPr>
        </p:nvGraphicFramePr>
        <p:xfrm>
          <a:off x="1911701" y="1381692"/>
          <a:ext cx="5487988" cy="88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5" name="Equation" r:id="rId7" imgW="3873500" imgH="622300" progId="Equation.DSMT4">
                  <p:embed/>
                </p:oleObj>
              </mc:Choice>
              <mc:Fallback>
                <p:oleObj name="Equation" r:id="rId7" imgW="3873500" imgH="6223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911701" y="1381692"/>
                        <a:ext cx="5487988" cy="882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4085299" y="1334912"/>
            <a:ext cx="1721890" cy="929429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0"/>
                </a:schemeClr>
              </a:gs>
            </a:gsLst>
            <a:lin ang="16200000" scaled="0"/>
            <a:tileRect/>
          </a:gra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3159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5950356"/>
              </p:ext>
            </p:extLst>
          </p:nvPr>
        </p:nvGraphicFramePr>
        <p:xfrm>
          <a:off x="1414181" y="612251"/>
          <a:ext cx="1329316" cy="7574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8" name="Equation" r:id="rId3" imgW="1092200" imgH="622300" progId="Equation.DSMT4">
                  <p:embed/>
                </p:oleObj>
              </mc:Choice>
              <mc:Fallback>
                <p:oleObj name="Equation" r:id="rId3" imgW="1092200" imgH="6223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14181" y="612251"/>
                        <a:ext cx="1329316" cy="7574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971138" y="612251"/>
            <a:ext cx="49478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Depending on flavor</a:t>
            </a:r>
            <a:endParaRPr lang="en-US" sz="4400" dirty="0"/>
          </a:p>
        </p:txBody>
      </p:sp>
      <p:pic>
        <p:nvPicPr>
          <p:cNvPr id="8" name="Picture 7" descr="A_photon_udsg_max_min_1.eps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279" y="1581804"/>
            <a:ext cx="7200900" cy="48641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414181" y="6347582"/>
            <a:ext cx="69996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Z. Phys. C55 (1992) </a:t>
            </a:r>
            <a:r>
              <a:rPr lang="en-US" dirty="0" smtClean="0"/>
              <a:t>353</a:t>
            </a:r>
            <a:r>
              <a:rPr lang="en-US" dirty="0"/>
              <a:t>; C57 (1993) 309</a:t>
            </a:r>
            <a:r>
              <a:rPr lang="en-US" dirty="0" smtClean="0"/>
              <a:t>;</a:t>
            </a:r>
            <a:r>
              <a:rPr lang="hu-HU" dirty="0"/>
              <a:t> Phys. Lett. B337 (1994) 373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64227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2113320"/>
              </p:ext>
            </p:extLst>
          </p:nvPr>
        </p:nvGraphicFramePr>
        <p:xfrm>
          <a:off x="555139" y="612251"/>
          <a:ext cx="1517473" cy="8410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7" name="Equation" r:id="rId3" imgW="1054100" imgH="584200" progId="Equation.DSMT4">
                  <p:embed/>
                </p:oleObj>
              </mc:Choice>
              <mc:Fallback>
                <p:oleObj name="Equation" r:id="rId3" imgW="1054100" imgH="584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55139" y="612251"/>
                        <a:ext cx="1517473" cy="8410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 descr="A_proton.eps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4" y="1981200"/>
            <a:ext cx="7200900" cy="48768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72612" y="612251"/>
            <a:ext cx="67209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Depending on </a:t>
            </a:r>
            <a:r>
              <a:rPr lang="en-US" sz="4400" dirty="0" err="1" smtClean="0"/>
              <a:t>subprocess</a:t>
            </a:r>
            <a:endParaRPr lang="en-US" sz="4400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7471783"/>
              </p:ext>
            </p:extLst>
          </p:nvPr>
        </p:nvGraphicFramePr>
        <p:xfrm>
          <a:off x="1911701" y="1381692"/>
          <a:ext cx="5487988" cy="88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8" name="Equation" r:id="rId6" imgW="3873500" imgH="622300" progId="Equation.DSMT4">
                  <p:embed/>
                </p:oleObj>
              </mc:Choice>
              <mc:Fallback>
                <p:oleObj name="Equation" r:id="rId6" imgW="3873500" imgH="6223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911701" y="1381692"/>
                        <a:ext cx="5487988" cy="882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5807189" y="1334912"/>
            <a:ext cx="1721890" cy="929429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0"/>
                </a:schemeClr>
              </a:gs>
            </a:gsLst>
            <a:lin ang="16200000" scaled="0"/>
            <a:tileRect/>
          </a:gra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91579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21586</TotalTime>
  <Words>476</Words>
  <Application>Microsoft Macintosh PowerPoint</Application>
  <PresentationFormat>On-screen Show (4:3)</PresentationFormat>
  <Paragraphs>80</Paragraphs>
  <Slides>22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4" baseType="lpstr">
      <vt:lpstr>Office Theme</vt:lpstr>
      <vt:lpstr>Equation</vt:lpstr>
      <vt:lpstr>PowerPoint Presentation</vt:lpstr>
      <vt:lpstr>Photoproduction process in  polarized ep collision</vt:lpstr>
      <vt:lpstr>PYTHIA simulation</vt:lpstr>
      <vt:lpstr> </vt:lpstr>
      <vt:lpstr>s(t,u)_cal Vs s(t,u)_PYTHIA</vt:lpstr>
      <vt:lpstr>PowerPoint Presentation</vt:lpstr>
      <vt:lpstr> </vt:lpstr>
      <vt:lpstr>PowerPoint Presentation</vt:lpstr>
      <vt:lpstr>PowerPoint Presentation</vt:lpstr>
      <vt:lpstr>PowerPoint Presentation</vt:lpstr>
      <vt:lpstr>Polarized cross section</vt:lpstr>
      <vt:lpstr>Asymmetry</vt:lpstr>
      <vt:lpstr>Back up</vt:lpstr>
      <vt:lpstr>PowerPoint Presentation</vt:lpstr>
      <vt:lpstr>Maximal polarized photon PDFs</vt:lpstr>
      <vt:lpstr>Minimal polarized photon PDFs</vt:lpstr>
      <vt:lpstr>DSSV polarized proton PDFs</vt:lpstr>
      <vt:lpstr>Weight distribution</vt:lpstr>
      <vt:lpstr>Separation of direct and resolved process in unpolarized situation</vt:lpstr>
      <vt:lpstr> Polarized photon PDFS</vt:lpstr>
      <vt:lpstr>Kinematics range</vt:lpstr>
      <vt:lpstr>Next topic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Studying quasi-real photon structure at Electron-Ion-Collider</dc:title>
  <dc:creator>Xiaoxuan Chu</dc:creator>
  <cp:lastModifiedBy>Xiaoxuan Chu</cp:lastModifiedBy>
  <cp:revision>411</cp:revision>
  <dcterms:created xsi:type="dcterms:W3CDTF">2016-03-07T18:53:08Z</dcterms:created>
  <dcterms:modified xsi:type="dcterms:W3CDTF">2016-09-15T17:35:48Z</dcterms:modified>
</cp:coreProperties>
</file>